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Public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gWrN/8EVjzRZi5eX6gHUev+YTX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ublicSans-bold.fntdata"/><Relationship Id="rId11" Type="http://schemas.openxmlformats.org/officeDocument/2006/relationships/slide" Target="slides/slide6.xml"/><Relationship Id="rId22" Type="http://schemas.openxmlformats.org/officeDocument/2006/relationships/font" Target="fonts/PublicSans-boldItalic.fntdata"/><Relationship Id="rId10" Type="http://schemas.openxmlformats.org/officeDocument/2006/relationships/slide" Target="slides/slide5.xml"/><Relationship Id="rId21" Type="http://schemas.openxmlformats.org/officeDocument/2006/relationships/font" Target="fonts/Public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ublicSans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Relationship Id="rId10" Type="http://schemas.openxmlformats.org/officeDocument/2006/relationships/image" Target="../media/image15.png"/><Relationship Id="rId9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7" l="0" r="0" t="-9219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0" y="8521325"/>
            <a:ext cx="18296408" cy="19412634"/>
          </a:xfrm>
          <a:custGeom>
            <a:rect b="b" l="l" r="r" t="t"/>
            <a:pathLst>
              <a:path extrusionOk="0" h="19412634" w="19412634">
                <a:moveTo>
                  <a:pt x="0" y="0"/>
                </a:moveTo>
                <a:lnTo>
                  <a:pt x="19412634" y="0"/>
                </a:lnTo>
                <a:lnTo>
                  <a:pt x="19412634" y="19412635"/>
                </a:lnTo>
                <a:lnTo>
                  <a:pt x="0" y="19412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 txBox="1"/>
          <p:nvPr/>
        </p:nvSpPr>
        <p:spPr>
          <a:xfrm>
            <a:off x="504195" y="1105739"/>
            <a:ext cx="16755000" cy="24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78"/>
              <a:buFont typeface="Arial"/>
              <a:buNone/>
            </a:pPr>
            <a:r>
              <a:rPr b="1" i="0" lang="en-US" sz="6578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CALIFORNIA HOUSING MARKET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78"/>
              <a:buFont typeface="Arial"/>
              <a:buNone/>
            </a:pPr>
            <a:r>
              <a:rPr b="1" i="0" lang="en-US" sz="6578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292858" y="8932515"/>
            <a:ext cx="159663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94"/>
              <a:buFont typeface="Arial"/>
              <a:buNone/>
            </a:pPr>
            <a:r>
              <a:rPr b="0" i="0" lang="en-US" sz="419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Avis Le, Kavi Gill, Giovonna Bendana, Miloni Kamdar, Ning Wang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A8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/>
          <p:nvPr/>
        </p:nvSpPr>
        <p:spPr>
          <a:xfrm>
            <a:off x="-5476256" y="-2338119"/>
            <a:ext cx="27371531" cy="12625119"/>
          </a:xfrm>
          <a:custGeom>
            <a:rect b="b" l="l" r="r" t="t"/>
            <a:pathLst>
              <a:path extrusionOk="0" h="12625119" w="27371531">
                <a:moveTo>
                  <a:pt x="0" y="0"/>
                </a:moveTo>
                <a:lnTo>
                  <a:pt x="27371531" y="0"/>
                </a:lnTo>
                <a:lnTo>
                  <a:pt x="27371531" y="12625119"/>
                </a:lnTo>
                <a:lnTo>
                  <a:pt x="0" y="12625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0"/>
          <p:cNvSpPr txBox="1"/>
          <p:nvPr/>
        </p:nvSpPr>
        <p:spPr>
          <a:xfrm>
            <a:off x="1028700" y="1019175"/>
            <a:ext cx="1290009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Visuals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4">
            <a:alphaModFix/>
          </a:blip>
          <a:srcRect b="0" l="6788" r="18773" t="0"/>
          <a:stretch/>
        </p:blipFill>
        <p:spPr>
          <a:xfrm>
            <a:off x="2639425" y="2460950"/>
            <a:ext cx="13351485" cy="679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A8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/>
          <p:nvPr/>
        </p:nvSpPr>
        <p:spPr>
          <a:xfrm>
            <a:off x="-5476256" y="-2338119"/>
            <a:ext cx="27371531" cy="12625119"/>
          </a:xfrm>
          <a:custGeom>
            <a:rect b="b" l="l" r="r" t="t"/>
            <a:pathLst>
              <a:path extrusionOk="0" h="12625119" w="27371531">
                <a:moveTo>
                  <a:pt x="0" y="0"/>
                </a:moveTo>
                <a:lnTo>
                  <a:pt x="27371531" y="0"/>
                </a:lnTo>
                <a:lnTo>
                  <a:pt x="27371531" y="12625119"/>
                </a:lnTo>
                <a:lnTo>
                  <a:pt x="0" y="12625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1"/>
          <p:cNvSpPr txBox="1"/>
          <p:nvPr/>
        </p:nvSpPr>
        <p:spPr>
          <a:xfrm>
            <a:off x="12333126" y="8508357"/>
            <a:ext cx="1290009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Visuals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"/>
          <p:cNvSpPr/>
          <p:nvPr/>
        </p:nvSpPr>
        <p:spPr>
          <a:xfrm>
            <a:off x="4066237" y="561551"/>
            <a:ext cx="7156630" cy="4610451"/>
          </a:xfrm>
          <a:custGeom>
            <a:rect b="b" l="l" r="r" t="t"/>
            <a:pathLst>
              <a:path extrusionOk="0" h="4610451" w="7156630">
                <a:moveTo>
                  <a:pt x="0" y="0"/>
                </a:moveTo>
                <a:lnTo>
                  <a:pt x="7156631" y="0"/>
                </a:lnTo>
                <a:lnTo>
                  <a:pt x="7156631" y="4610451"/>
                </a:lnTo>
                <a:lnTo>
                  <a:pt x="0" y="4610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439" l="0" r="0" t="0"/>
            </a:stretch>
          </a:blipFill>
          <a:ln>
            <a:noFill/>
          </a:ln>
        </p:spPr>
      </p:sp>
      <p:pic>
        <p:nvPicPr>
          <p:cNvPr id="229" name="Google Shape;22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1900" y="675927"/>
            <a:ext cx="6784733" cy="43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1"/>
          <p:cNvPicPr preferRelativeResize="0"/>
          <p:nvPr/>
        </p:nvPicPr>
        <p:blipFill rotWithShape="1">
          <a:blip r:embed="rId6">
            <a:alphaModFix/>
          </a:blip>
          <a:srcRect b="0" l="3494" r="7123" t="0"/>
          <a:stretch/>
        </p:blipFill>
        <p:spPr>
          <a:xfrm>
            <a:off x="436900" y="5328900"/>
            <a:ext cx="10785975" cy="47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A8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/>
          <p:nvPr/>
        </p:nvSpPr>
        <p:spPr>
          <a:xfrm>
            <a:off x="-5476256" y="-2338119"/>
            <a:ext cx="27371531" cy="12625119"/>
          </a:xfrm>
          <a:custGeom>
            <a:rect b="b" l="l" r="r" t="t"/>
            <a:pathLst>
              <a:path extrusionOk="0" h="12625119" w="27371531">
                <a:moveTo>
                  <a:pt x="0" y="0"/>
                </a:moveTo>
                <a:lnTo>
                  <a:pt x="27371531" y="0"/>
                </a:lnTo>
                <a:lnTo>
                  <a:pt x="27371531" y="12625119"/>
                </a:lnTo>
                <a:lnTo>
                  <a:pt x="0" y="12625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2"/>
          <p:cNvSpPr txBox="1"/>
          <p:nvPr/>
        </p:nvSpPr>
        <p:spPr>
          <a:xfrm>
            <a:off x="1365682" y="1774166"/>
            <a:ext cx="15556637" cy="220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influences Housing costs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California?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2693952" y="5133975"/>
            <a:ext cx="12900096" cy="2981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27040" lvl="1" marL="1054080" marR="0" rtl="0" algn="just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Regions that are highly populated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40" lvl="1" marL="1054080" marR="0" rtl="0" algn="just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Median Income of each Household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40" lvl="1" marL="1054080" marR="0" rtl="0" algn="just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 Price Trends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2"/>
              <a:buFont typeface="Arial"/>
              <a:buNone/>
            </a:pPr>
            <a:r>
              <a:t/>
            </a:r>
            <a:endParaRPr b="0" i="0" sz="488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A8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/>
          <p:nvPr/>
        </p:nvSpPr>
        <p:spPr>
          <a:xfrm>
            <a:off x="-5476256" y="-2338119"/>
            <a:ext cx="27371531" cy="12625119"/>
          </a:xfrm>
          <a:custGeom>
            <a:rect b="b" l="l" r="r" t="t"/>
            <a:pathLst>
              <a:path extrusionOk="0" h="12625119" w="27371531">
                <a:moveTo>
                  <a:pt x="0" y="0"/>
                </a:moveTo>
                <a:lnTo>
                  <a:pt x="27371531" y="0"/>
                </a:lnTo>
                <a:lnTo>
                  <a:pt x="27371531" y="12625119"/>
                </a:lnTo>
                <a:lnTo>
                  <a:pt x="0" y="12625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13"/>
          <p:cNvSpPr txBox="1"/>
          <p:nvPr/>
        </p:nvSpPr>
        <p:spPr>
          <a:xfrm>
            <a:off x="1365682" y="4240936"/>
            <a:ext cx="15556637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A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-5476256" y="-2338119"/>
            <a:ext cx="27371531" cy="12625119"/>
          </a:xfrm>
          <a:custGeom>
            <a:rect b="b" l="l" r="r" t="t"/>
            <a:pathLst>
              <a:path extrusionOk="0" h="12625119" w="27371531">
                <a:moveTo>
                  <a:pt x="0" y="0"/>
                </a:moveTo>
                <a:lnTo>
                  <a:pt x="27371531" y="0"/>
                </a:lnTo>
                <a:lnTo>
                  <a:pt x="27371531" y="12625119"/>
                </a:lnTo>
                <a:lnTo>
                  <a:pt x="0" y="12625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2"/>
          <p:cNvSpPr txBox="1"/>
          <p:nvPr/>
        </p:nvSpPr>
        <p:spPr>
          <a:xfrm>
            <a:off x="504195" y="5185334"/>
            <a:ext cx="167550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39750" lvl="1" marL="10795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Majority of our team lives in California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9750" lvl="1" marL="10795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Arial"/>
              <a:buChar char="•"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subject had a large quantity of data that was accessible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693952" y="2093095"/>
            <a:ext cx="12900096" cy="220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did we choose California housing market?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3"/>
          <p:cNvGrpSpPr/>
          <p:nvPr/>
        </p:nvGrpSpPr>
        <p:grpSpPr>
          <a:xfrm>
            <a:off x="9426327" y="4044753"/>
            <a:ext cx="7832973" cy="3086094"/>
            <a:chOff x="0" y="0"/>
            <a:chExt cx="2063005" cy="812800"/>
          </a:xfrm>
        </p:grpSpPr>
        <p:sp>
          <p:nvSpPr>
            <p:cNvPr id="100" name="Google Shape;100;p3"/>
            <p:cNvSpPr/>
            <p:nvPr/>
          </p:nvSpPr>
          <p:spPr>
            <a:xfrm>
              <a:off x="0" y="0"/>
              <a:ext cx="2063005" cy="271000"/>
            </a:xfrm>
            <a:custGeom>
              <a:rect b="b" l="l" r="r" t="t"/>
              <a:pathLst>
                <a:path extrusionOk="0" h="271000" w="2063005">
                  <a:moveTo>
                    <a:pt x="0" y="0"/>
                  </a:moveTo>
                  <a:lnTo>
                    <a:pt x="2063005" y="0"/>
                  </a:lnTo>
                  <a:lnTo>
                    <a:pt x="2063005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01" name="Google Shape;101;p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3"/>
          <p:cNvGrpSpPr/>
          <p:nvPr/>
        </p:nvGrpSpPr>
        <p:grpSpPr>
          <a:xfrm>
            <a:off x="9426327" y="5437285"/>
            <a:ext cx="7832973" cy="3086094"/>
            <a:chOff x="0" y="0"/>
            <a:chExt cx="2063005" cy="812800"/>
          </a:xfrm>
        </p:grpSpPr>
        <p:sp>
          <p:nvSpPr>
            <p:cNvPr id="103" name="Google Shape;103;p3"/>
            <p:cNvSpPr/>
            <p:nvPr/>
          </p:nvSpPr>
          <p:spPr>
            <a:xfrm>
              <a:off x="0" y="0"/>
              <a:ext cx="2063005" cy="271000"/>
            </a:xfrm>
            <a:custGeom>
              <a:rect b="b" l="l" r="r" t="t"/>
              <a:pathLst>
                <a:path extrusionOk="0" h="271000" w="2063005">
                  <a:moveTo>
                    <a:pt x="0" y="0"/>
                  </a:moveTo>
                  <a:lnTo>
                    <a:pt x="2063005" y="0"/>
                  </a:lnTo>
                  <a:lnTo>
                    <a:pt x="2063005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04" name="Google Shape;104;p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9426327" y="6828187"/>
            <a:ext cx="7832973" cy="3086094"/>
            <a:chOff x="0" y="0"/>
            <a:chExt cx="2063005" cy="812800"/>
          </a:xfrm>
        </p:grpSpPr>
        <p:sp>
          <p:nvSpPr>
            <p:cNvPr id="106" name="Google Shape;106;p3"/>
            <p:cNvSpPr/>
            <p:nvPr/>
          </p:nvSpPr>
          <p:spPr>
            <a:xfrm>
              <a:off x="0" y="0"/>
              <a:ext cx="2063005" cy="271000"/>
            </a:xfrm>
            <a:custGeom>
              <a:rect b="b" l="l" r="r" t="t"/>
              <a:pathLst>
                <a:path extrusionOk="0" h="271000" w="2063005">
                  <a:moveTo>
                    <a:pt x="0" y="0"/>
                  </a:moveTo>
                  <a:lnTo>
                    <a:pt x="2063005" y="0"/>
                  </a:lnTo>
                  <a:lnTo>
                    <a:pt x="2063005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07" name="Google Shape;107;p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3"/>
          <p:cNvGrpSpPr/>
          <p:nvPr/>
        </p:nvGrpSpPr>
        <p:grpSpPr>
          <a:xfrm>
            <a:off x="9426327" y="8219088"/>
            <a:ext cx="7832973" cy="3086094"/>
            <a:chOff x="0" y="0"/>
            <a:chExt cx="2063005" cy="812800"/>
          </a:xfrm>
        </p:grpSpPr>
        <p:sp>
          <p:nvSpPr>
            <p:cNvPr id="109" name="Google Shape;109;p3"/>
            <p:cNvSpPr/>
            <p:nvPr/>
          </p:nvSpPr>
          <p:spPr>
            <a:xfrm>
              <a:off x="0" y="0"/>
              <a:ext cx="2063005" cy="271000"/>
            </a:xfrm>
            <a:custGeom>
              <a:rect b="b" l="l" r="r" t="t"/>
              <a:pathLst>
                <a:path extrusionOk="0" h="271000" w="2063005">
                  <a:moveTo>
                    <a:pt x="0" y="0"/>
                  </a:moveTo>
                  <a:lnTo>
                    <a:pt x="2063005" y="0"/>
                  </a:lnTo>
                  <a:lnTo>
                    <a:pt x="2063005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10" name="Google Shape;110;p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3"/>
          <p:cNvSpPr/>
          <p:nvPr/>
        </p:nvSpPr>
        <p:spPr>
          <a:xfrm>
            <a:off x="16170264" y="4270361"/>
            <a:ext cx="577735" cy="577735"/>
          </a:xfrm>
          <a:custGeom>
            <a:rect b="b" l="l" r="r" t="t"/>
            <a:pathLst>
              <a:path extrusionOk="0" h="577735" w="577735">
                <a:moveTo>
                  <a:pt x="0" y="0"/>
                </a:moveTo>
                <a:lnTo>
                  <a:pt x="577736" y="0"/>
                </a:lnTo>
                <a:lnTo>
                  <a:pt x="577736" y="577736"/>
                </a:lnTo>
                <a:lnTo>
                  <a:pt x="0" y="577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3"/>
          <p:cNvSpPr/>
          <p:nvPr/>
        </p:nvSpPr>
        <p:spPr>
          <a:xfrm>
            <a:off x="16170264" y="5662893"/>
            <a:ext cx="577735" cy="577735"/>
          </a:xfrm>
          <a:custGeom>
            <a:rect b="b" l="l" r="r" t="t"/>
            <a:pathLst>
              <a:path extrusionOk="0" h="577735" w="577735">
                <a:moveTo>
                  <a:pt x="0" y="0"/>
                </a:moveTo>
                <a:lnTo>
                  <a:pt x="577736" y="0"/>
                </a:lnTo>
                <a:lnTo>
                  <a:pt x="577736" y="577736"/>
                </a:lnTo>
                <a:lnTo>
                  <a:pt x="0" y="577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>
            <a:off x="16170264" y="7054589"/>
            <a:ext cx="577735" cy="577735"/>
          </a:xfrm>
          <a:custGeom>
            <a:rect b="b" l="l" r="r" t="t"/>
            <a:pathLst>
              <a:path extrusionOk="0" h="577735" w="577735">
                <a:moveTo>
                  <a:pt x="0" y="0"/>
                </a:moveTo>
                <a:lnTo>
                  <a:pt x="577736" y="0"/>
                </a:lnTo>
                <a:lnTo>
                  <a:pt x="577736" y="577736"/>
                </a:lnTo>
                <a:lnTo>
                  <a:pt x="0" y="577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16170264" y="8454957"/>
            <a:ext cx="577735" cy="577735"/>
          </a:xfrm>
          <a:custGeom>
            <a:rect b="b" l="l" r="r" t="t"/>
            <a:pathLst>
              <a:path extrusionOk="0" h="577735" w="577735">
                <a:moveTo>
                  <a:pt x="0" y="0"/>
                </a:moveTo>
                <a:lnTo>
                  <a:pt x="577736" y="0"/>
                </a:lnTo>
                <a:lnTo>
                  <a:pt x="577736" y="577735"/>
                </a:lnTo>
                <a:lnTo>
                  <a:pt x="0" y="577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5" name="Google Shape;115;p3"/>
          <p:cNvGrpSpPr/>
          <p:nvPr/>
        </p:nvGrpSpPr>
        <p:grpSpPr>
          <a:xfrm>
            <a:off x="17494177" y="-209424"/>
            <a:ext cx="3086104" cy="3086096"/>
            <a:chOff x="0" y="0"/>
            <a:chExt cx="812800" cy="812800"/>
          </a:xfrm>
        </p:grpSpPr>
        <p:sp>
          <p:nvSpPr>
            <p:cNvPr id="116" name="Google Shape;116;p3"/>
            <p:cNvSpPr/>
            <p:nvPr/>
          </p:nvSpPr>
          <p:spPr>
            <a:xfrm>
              <a:off x="0" y="0"/>
              <a:ext cx="270933" cy="265476"/>
            </a:xfrm>
            <a:custGeom>
              <a:rect b="b" l="l" r="r" t="t"/>
              <a:pathLst>
                <a:path extrusionOk="0"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17" name="Google Shape;117;p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17259300" y="568409"/>
            <a:ext cx="1409261" cy="1409259"/>
            <a:chOff x="0" y="0"/>
            <a:chExt cx="812800" cy="812800"/>
          </a:xfrm>
        </p:grpSpPr>
        <p:sp>
          <p:nvSpPr>
            <p:cNvPr id="119" name="Google Shape;119;p3"/>
            <p:cNvSpPr/>
            <p:nvPr/>
          </p:nvSpPr>
          <p:spPr>
            <a:xfrm>
              <a:off x="0" y="0"/>
              <a:ext cx="270933" cy="265476"/>
            </a:xfrm>
            <a:custGeom>
              <a:rect b="b" l="l" r="r" t="t"/>
              <a:pathLst>
                <a:path extrusionOk="0"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20" name="Google Shape;120;p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3"/>
          <p:cNvSpPr/>
          <p:nvPr/>
        </p:nvSpPr>
        <p:spPr>
          <a:xfrm>
            <a:off x="990693" y="4044753"/>
            <a:ext cx="7825211" cy="5213547"/>
          </a:xfrm>
          <a:custGeom>
            <a:rect b="b" l="l" r="r" t="t"/>
            <a:pathLst>
              <a:path extrusionOk="0" h="5213547" w="7825211">
                <a:moveTo>
                  <a:pt x="0" y="0"/>
                </a:moveTo>
                <a:lnTo>
                  <a:pt x="7825211" y="0"/>
                </a:lnTo>
                <a:lnTo>
                  <a:pt x="7825211" y="5213547"/>
                </a:lnTo>
                <a:lnTo>
                  <a:pt x="0" y="5213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3"/>
          <p:cNvSpPr txBox="1"/>
          <p:nvPr/>
        </p:nvSpPr>
        <p:spPr>
          <a:xfrm>
            <a:off x="1028700" y="1019175"/>
            <a:ext cx="162306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What factors influence the costs of housing in California?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10068245" y="4368785"/>
            <a:ext cx="566513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Income?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0068245" y="5761317"/>
            <a:ext cx="566513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10068245" y="7110095"/>
            <a:ext cx="566513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Ocean Proximity?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0068245" y="8553380"/>
            <a:ext cx="566513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rPr b="0" i="0" lang="en-US" sz="2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Housing Count?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4"/>
          <p:cNvGrpSpPr/>
          <p:nvPr/>
        </p:nvGrpSpPr>
        <p:grpSpPr>
          <a:xfrm>
            <a:off x="1028700" y="4189407"/>
            <a:ext cx="2900678" cy="3214476"/>
            <a:chOff x="0" y="0"/>
            <a:chExt cx="860160" cy="953213"/>
          </a:xfrm>
        </p:grpSpPr>
        <p:sp>
          <p:nvSpPr>
            <p:cNvPr id="132" name="Google Shape;132;p4"/>
            <p:cNvSpPr/>
            <p:nvPr/>
          </p:nvSpPr>
          <p:spPr>
            <a:xfrm>
              <a:off x="0" y="0"/>
              <a:ext cx="860160" cy="953213"/>
            </a:xfrm>
            <a:custGeom>
              <a:rect b="b" l="l" r="r" t="t"/>
              <a:pathLst>
                <a:path extrusionOk="0" h="953213" w="860160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33" name="Google Shape;133;p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362242" y="4189407"/>
            <a:ext cx="2900678" cy="3214476"/>
            <a:chOff x="0" y="0"/>
            <a:chExt cx="860160" cy="953213"/>
          </a:xfrm>
        </p:grpSpPr>
        <p:sp>
          <p:nvSpPr>
            <p:cNvPr id="135" name="Google Shape;135;p4"/>
            <p:cNvSpPr/>
            <p:nvPr/>
          </p:nvSpPr>
          <p:spPr>
            <a:xfrm>
              <a:off x="0" y="0"/>
              <a:ext cx="860160" cy="953213"/>
            </a:xfrm>
            <a:custGeom>
              <a:rect b="b" l="l" r="r" t="t"/>
              <a:pathLst>
                <a:path extrusionOk="0" h="953213" w="860160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36" name="Google Shape;136;p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7694368" y="4189407"/>
            <a:ext cx="2900678" cy="3214476"/>
            <a:chOff x="0" y="0"/>
            <a:chExt cx="860160" cy="953213"/>
          </a:xfrm>
        </p:grpSpPr>
        <p:sp>
          <p:nvSpPr>
            <p:cNvPr id="138" name="Google Shape;138;p4"/>
            <p:cNvSpPr/>
            <p:nvPr/>
          </p:nvSpPr>
          <p:spPr>
            <a:xfrm>
              <a:off x="0" y="0"/>
              <a:ext cx="860160" cy="953213"/>
            </a:xfrm>
            <a:custGeom>
              <a:rect b="b" l="l" r="r" t="t"/>
              <a:pathLst>
                <a:path extrusionOk="0" h="953213" w="860160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39" name="Google Shape;139;p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11026495" y="4189407"/>
            <a:ext cx="2900678" cy="3214476"/>
            <a:chOff x="0" y="0"/>
            <a:chExt cx="860160" cy="953213"/>
          </a:xfrm>
        </p:grpSpPr>
        <p:sp>
          <p:nvSpPr>
            <p:cNvPr id="141" name="Google Shape;141;p4"/>
            <p:cNvSpPr/>
            <p:nvPr/>
          </p:nvSpPr>
          <p:spPr>
            <a:xfrm>
              <a:off x="0" y="0"/>
              <a:ext cx="860160" cy="953213"/>
            </a:xfrm>
            <a:custGeom>
              <a:rect b="b" l="l" r="r" t="t"/>
              <a:pathLst>
                <a:path extrusionOk="0" h="953213" w="860160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42" name="Google Shape;142;p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4"/>
          <p:cNvGrpSpPr/>
          <p:nvPr/>
        </p:nvGrpSpPr>
        <p:grpSpPr>
          <a:xfrm>
            <a:off x="14358622" y="4189407"/>
            <a:ext cx="2900678" cy="3214476"/>
            <a:chOff x="0" y="0"/>
            <a:chExt cx="860160" cy="953213"/>
          </a:xfrm>
        </p:grpSpPr>
        <p:sp>
          <p:nvSpPr>
            <p:cNvPr id="144" name="Google Shape;144;p4"/>
            <p:cNvSpPr/>
            <p:nvPr/>
          </p:nvSpPr>
          <p:spPr>
            <a:xfrm>
              <a:off x="0" y="0"/>
              <a:ext cx="860160" cy="953213"/>
            </a:xfrm>
            <a:custGeom>
              <a:rect b="b" l="l" r="r" t="t"/>
              <a:pathLst>
                <a:path extrusionOk="0" h="953213" w="860160">
                  <a:moveTo>
                    <a:pt x="0" y="0"/>
                  </a:moveTo>
                  <a:lnTo>
                    <a:pt x="860160" y="0"/>
                  </a:lnTo>
                  <a:lnTo>
                    <a:pt x="860160" y="953213"/>
                  </a:lnTo>
                  <a:lnTo>
                    <a:pt x="0" y="953213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45" name="Google Shape;145;p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4"/>
          <p:cNvSpPr/>
          <p:nvPr/>
        </p:nvSpPr>
        <p:spPr>
          <a:xfrm>
            <a:off x="1205432" y="4510166"/>
            <a:ext cx="2555690" cy="2555690"/>
          </a:xfrm>
          <a:custGeom>
            <a:rect b="b" l="l" r="r" t="t"/>
            <a:pathLst>
              <a:path extrusionOk="0" h="2555690" w="2555690">
                <a:moveTo>
                  <a:pt x="0" y="0"/>
                </a:moveTo>
                <a:lnTo>
                  <a:pt x="2555691" y="0"/>
                </a:lnTo>
                <a:lnTo>
                  <a:pt x="2555691" y="2555690"/>
                </a:lnTo>
                <a:lnTo>
                  <a:pt x="0" y="2555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4"/>
          <p:cNvSpPr/>
          <p:nvPr/>
        </p:nvSpPr>
        <p:spPr>
          <a:xfrm>
            <a:off x="4533674" y="4510166"/>
            <a:ext cx="2555690" cy="2555690"/>
          </a:xfrm>
          <a:custGeom>
            <a:rect b="b" l="l" r="r" t="t"/>
            <a:pathLst>
              <a:path extrusionOk="0" h="2555690" w="2555690">
                <a:moveTo>
                  <a:pt x="0" y="0"/>
                </a:moveTo>
                <a:lnTo>
                  <a:pt x="2555691" y="0"/>
                </a:lnTo>
                <a:lnTo>
                  <a:pt x="2555691" y="2555690"/>
                </a:lnTo>
                <a:lnTo>
                  <a:pt x="0" y="2555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4"/>
          <p:cNvSpPr/>
          <p:nvPr/>
        </p:nvSpPr>
        <p:spPr>
          <a:xfrm>
            <a:off x="7862995" y="4510166"/>
            <a:ext cx="2555690" cy="2555690"/>
          </a:xfrm>
          <a:custGeom>
            <a:rect b="b" l="l" r="r" t="t"/>
            <a:pathLst>
              <a:path extrusionOk="0" h="2555690" w="2555690">
                <a:moveTo>
                  <a:pt x="0" y="0"/>
                </a:moveTo>
                <a:lnTo>
                  <a:pt x="2555690" y="0"/>
                </a:lnTo>
                <a:lnTo>
                  <a:pt x="2555690" y="2555690"/>
                </a:lnTo>
                <a:lnTo>
                  <a:pt x="0" y="2555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4"/>
          <p:cNvSpPr/>
          <p:nvPr/>
        </p:nvSpPr>
        <p:spPr>
          <a:xfrm>
            <a:off x="7777270" y="4424441"/>
            <a:ext cx="2727140" cy="2727140"/>
          </a:xfrm>
          <a:custGeom>
            <a:rect b="b" l="l" r="r" t="t"/>
            <a:pathLst>
              <a:path extrusionOk="0" h="2727140" w="2727140">
                <a:moveTo>
                  <a:pt x="0" y="0"/>
                </a:moveTo>
                <a:lnTo>
                  <a:pt x="2727140" y="0"/>
                </a:lnTo>
                <a:lnTo>
                  <a:pt x="2727140" y="2727140"/>
                </a:lnTo>
                <a:lnTo>
                  <a:pt x="0" y="2727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4"/>
          <p:cNvSpPr/>
          <p:nvPr/>
        </p:nvSpPr>
        <p:spPr>
          <a:xfrm>
            <a:off x="7896497" y="5290874"/>
            <a:ext cx="2522188" cy="1011541"/>
          </a:xfrm>
          <a:custGeom>
            <a:rect b="b" l="l" r="r" t="t"/>
            <a:pathLst>
              <a:path extrusionOk="0" h="1011541" w="2522188">
                <a:moveTo>
                  <a:pt x="0" y="0"/>
                </a:moveTo>
                <a:lnTo>
                  <a:pt x="2522188" y="0"/>
                </a:lnTo>
                <a:lnTo>
                  <a:pt x="2522188" y="1011541"/>
                </a:lnTo>
                <a:lnTo>
                  <a:pt x="0" y="1011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5681" r="-10081" t="0"/>
            </a:stretch>
          </a:blipFill>
          <a:ln>
            <a:noFill/>
          </a:ln>
        </p:spPr>
      </p:sp>
      <p:sp>
        <p:nvSpPr>
          <p:cNvPr id="151" name="Google Shape;151;p4"/>
          <p:cNvSpPr/>
          <p:nvPr/>
        </p:nvSpPr>
        <p:spPr>
          <a:xfrm>
            <a:off x="11113264" y="4433074"/>
            <a:ext cx="2727140" cy="2727140"/>
          </a:xfrm>
          <a:custGeom>
            <a:rect b="b" l="l" r="r" t="t"/>
            <a:pathLst>
              <a:path extrusionOk="0" h="2727140" w="2727140">
                <a:moveTo>
                  <a:pt x="0" y="0"/>
                </a:moveTo>
                <a:lnTo>
                  <a:pt x="2727140" y="0"/>
                </a:lnTo>
                <a:lnTo>
                  <a:pt x="2727140" y="2727141"/>
                </a:lnTo>
                <a:lnTo>
                  <a:pt x="0" y="2727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4"/>
          <p:cNvSpPr/>
          <p:nvPr/>
        </p:nvSpPr>
        <p:spPr>
          <a:xfrm>
            <a:off x="11109396" y="4903191"/>
            <a:ext cx="2645283" cy="1769640"/>
          </a:xfrm>
          <a:custGeom>
            <a:rect b="b" l="l" r="r" t="t"/>
            <a:pathLst>
              <a:path extrusionOk="0" h="1769640" w="2645283">
                <a:moveTo>
                  <a:pt x="0" y="0"/>
                </a:moveTo>
                <a:lnTo>
                  <a:pt x="2645283" y="0"/>
                </a:lnTo>
                <a:lnTo>
                  <a:pt x="2645283" y="1769641"/>
                </a:lnTo>
                <a:lnTo>
                  <a:pt x="0" y="17696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5530" r="-27658" t="0"/>
            </a:stretch>
          </a:blipFill>
          <a:ln>
            <a:noFill/>
          </a:ln>
        </p:spPr>
      </p:sp>
      <p:sp>
        <p:nvSpPr>
          <p:cNvPr id="153" name="Google Shape;153;p4"/>
          <p:cNvSpPr/>
          <p:nvPr/>
        </p:nvSpPr>
        <p:spPr>
          <a:xfrm>
            <a:off x="14441523" y="4433074"/>
            <a:ext cx="2727140" cy="2727140"/>
          </a:xfrm>
          <a:custGeom>
            <a:rect b="b" l="l" r="r" t="t"/>
            <a:pathLst>
              <a:path extrusionOk="0" h="2727140" w="2727140">
                <a:moveTo>
                  <a:pt x="0" y="0"/>
                </a:moveTo>
                <a:lnTo>
                  <a:pt x="2727140" y="0"/>
                </a:lnTo>
                <a:lnTo>
                  <a:pt x="2727140" y="2727141"/>
                </a:lnTo>
                <a:lnTo>
                  <a:pt x="0" y="2727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4"/>
          <p:cNvSpPr/>
          <p:nvPr/>
        </p:nvSpPr>
        <p:spPr>
          <a:xfrm>
            <a:off x="14776795" y="4764479"/>
            <a:ext cx="2064331" cy="2064331"/>
          </a:xfrm>
          <a:custGeom>
            <a:rect b="b" l="l" r="r" t="t"/>
            <a:pathLst>
              <a:path extrusionOk="0" h="2064331" w="2064331">
                <a:moveTo>
                  <a:pt x="0" y="0"/>
                </a:moveTo>
                <a:lnTo>
                  <a:pt x="2064332" y="0"/>
                </a:lnTo>
                <a:lnTo>
                  <a:pt x="2064332" y="2064331"/>
                </a:lnTo>
                <a:lnTo>
                  <a:pt x="0" y="20643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4"/>
          <p:cNvSpPr txBox="1"/>
          <p:nvPr/>
        </p:nvSpPr>
        <p:spPr>
          <a:xfrm>
            <a:off x="2690792" y="2151057"/>
            <a:ext cx="1290009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What tools did we use?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1028700" y="7764468"/>
            <a:ext cx="290067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Unite States Census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4361180" y="7764468"/>
            <a:ext cx="290067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Google Maps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7707252" y="7764468"/>
            <a:ext cx="290067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Leaflet.JS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11026495" y="7764468"/>
            <a:ext cx="290067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Zillow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14346273" y="7764468"/>
            <a:ext cx="290067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Kaggle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5"/>
          <p:cNvGrpSpPr/>
          <p:nvPr/>
        </p:nvGrpSpPr>
        <p:grpSpPr>
          <a:xfrm>
            <a:off x="0" y="0"/>
            <a:ext cx="4323536" cy="10287000"/>
            <a:chOff x="0" y="0"/>
            <a:chExt cx="1138709" cy="2709333"/>
          </a:xfrm>
        </p:grpSpPr>
        <p:sp>
          <p:nvSpPr>
            <p:cNvPr id="166" name="Google Shape;166;p5"/>
            <p:cNvSpPr/>
            <p:nvPr/>
          </p:nvSpPr>
          <p:spPr>
            <a:xfrm>
              <a:off x="0" y="0"/>
              <a:ext cx="1138709" cy="2709333"/>
            </a:xfrm>
            <a:custGeom>
              <a:rect b="b" l="l" r="r" t="t"/>
              <a:pathLst>
                <a:path extrusionOk="0" h="2709333" w="1138709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67" name="Google Shape;167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5"/>
          <p:cNvGrpSpPr/>
          <p:nvPr/>
        </p:nvGrpSpPr>
        <p:grpSpPr>
          <a:xfrm>
            <a:off x="17494177" y="9488445"/>
            <a:ext cx="3086104" cy="3086096"/>
            <a:chOff x="0" y="0"/>
            <a:chExt cx="812800" cy="812800"/>
          </a:xfrm>
        </p:grpSpPr>
        <p:sp>
          <p:nvSpPr>
            <p:cNvPr id="169" name="Google Shape;169;p5"/>
            <p:cNvSpPr/>
            <p:nvPr/>
          </p:nvSpPr>
          <p:spPr>
            <a:xfrm>
              <a:off x="0" y="0"/>
              <a:ext cx="270933" cy="265476"/>
            </a:xfrm>
            <a:custGeom>
              <a:rect b="b" l="l" r="r" t="t"/>
              <a:pathLst>
                <a:path extrusionOk="0"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70" name="Google Shape;170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5"/>
          <p:cNvGrpSpPr/>
          <p:nvPr/>
        </p:nvGrpSpPr>
        <p:grpSpPr>
          <a:xfrm>
            <a:off x="17259300" y="9258300"/>
            <a:ext cx="1409261" cy="1409259"/>
            <a:chOff x="0" y="0"/>
            <a:chExt cx="812800" cy="812800"/>
          </a:xfrm>
        </p:grpSpPr>
        <p:sp>
          <p:nvSpPr>
            <p:cNvPr id="172" name="Google Shape;172;p5"/>
            <p:cNvSpPr/>
            <p:nvPr/>
          </p:nvSpPr>
          <p:spPr>
            <a:xfrm>
              <a:off x="0" y="0"/>
              <a:ext cx="270933" cy="265476"/>
            </a:xfrm>
            <a:custGeom>
              <a:rect b="b" l="l" r="r" t="t"/>
              <a:pathLst>
                <a:path extrusionOk="0"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73" name="Google Shape;173;p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5"/>
          <p:cNvSpPr/>
          <p:nvPr/>
        </p:nvSpPr>
        <p:spPr>
          <a:xfrm>
            <a:off x="-12241597" y="-540096"/>
            <a:ext cx="16565133" cy="11036520"/>
          </a:xfrm>
          <a:custGeom>
            <a:rect b="b" l="l" r="r" t="t"/>
            <a:pathLst>
              <a:path extrusionOk="0" h="11036520" w="16565133">
                <a:moveTo>
                  <a:pt x="0" y="0"/>
                </a:moveTo>
                <a:lnTo>
                  <a:pt x="16565133" y="0"/>
                </a:lnTo>
                <a:lnTo>
                  <a:pt x="16565133" y="11036520"/>
                </a:lnTo>
                <a:lnTo>
                  <a:pt x="0" y="11036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5"/>
          <p:cNvSpPr txBox="1"/>
          <p:nvPr/>
        </p:nvSpPr>
        <p:spPr>
          <a:xfrm>
            <a:off x="4590655" y="3769169"/>
            <a:ext cx="12900096" cy="2966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27040" lvl="1" marL="1054079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48A8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Jupyter Notebook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40" lvl="1" marL="1054079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48A8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40" lvl="1" marL="1054079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48A8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2"/>
              <a:buFont typeface="Arial"/>
              <a:buNone/>
            </a:pPr>
            <a:r>
              <a:t/>
            </a:r>
            <a:endParaRPr b="0" i="0" sz="4882" u="none" cap="none" strike="noStrike">
              <a:solidFill>
                <a:srgbClr val="0048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2690792" y="2151057"/>
            <a:ext cx="1290009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What was our Set Up?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/>
        </p:nvSpPr>
        <p:spPr>
          <a:xfrm>
            <a:off x="4590655" y="3769169"/>
            <a:ext cx="12900096" cy="5185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27040" lvl="1" marL="1054079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48A8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Getting started and picking topics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40" lvl="1" marL="1054079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48A8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No coding 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40" lvl="1" marL="1054079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48A8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Connecting APIs to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7040" lvl="1" marL="1054079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48A8"/>
              </a:buClr>
              <a:buSzPts val="4882"/>
              <a:buFont typeface="Arial"/>
              <a:buChar char="•"/>
            </a:pPr>
            <a:r>
              <a:rPr b="0" i="0" lang="en-US" sz="4882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Using the right graphs to display our findings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2"/>
              <a:buFont typeface="Arial"/>
              <a:buNone/>
            </a:pPr>
            <a:r>
              <a:t/>
            </a:r>
            <a:endParaRPr b="0" i="0" sz="4882" u="none" cap="none" strike="noStrike">
              <a:solidFill>
                <a:srgbClr val="0048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82"/>
              <a:buFont typeface="Arial"/>
              <a:buNone/>
            </a:pPr>
            <a:r>
              <a:t/>
            </a:r>
            <a:endParaRPr b="0" i="0" sz="4882" u="none" cap="none" strike="noStrike">
              <a:solidFill>
                <a:srgbClr val="0048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6"/>
          <p:cNvGrpSpPr/>
          <p:nvPr/>
        </p:nvGrpSpPr>
        <p:grpSpPr>
          <a:xfrm>
            <a:off x="0" y="0"/>
            <a:ext cx="4323536" cy="10287000"/>
            <a:chOff x="0" y="0"/>
            <a:chExt cx="1138709" cy="2709333"/>
          </a:xfrm>
        </p:grpSpPr>
        <p:sp>
          <p:nvSpPr>
            <p:cNvPr id="183" name="Google Shape;183;p6"/>
            <p:cNvSpPr/>
            <p:nvPr/>
          </p:nvSpPr>
          <p:spPr>
            <a:xfrm>
              <a:off x="0" y="0"/>
              <a:ext cx="1138709" cy="2709333"/>
            </a:xfrm>
            <a:custGeom>
              <a:rect b="b" l="l" r="r" t="t"/>
              <a:pathLst>
                <a:path extrusionOk="0" h="2709333" w="1138709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84" name="Google Shape;184;p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6"/>
          <p:cNvGrpSpPr/>
          <p:nvPr/>
        </p:nvGrpSpPr>
        <p:grpSpPr>
          <a:xfrm>
            <a:off x="17494177" y="9488445"/>
            <a:ext cx="3086104" cy="3086096"/>
            <a:chOff x="0" y="0"/>
            <a:chExt cx="812800" cy="812800"/>
          </a:xfrm>
        </p:grpSpPr>
        <p:sp>
          <p:nvSpPr>
            <p:cNvPr id="186" name="Google Shape;186;p6"/>
            <p:cNvSpPr/>
            <p:nvPr/>
          </p:nvSpPr>
          <p:spPr>
            <a:xfrm>
              <a:off x="0" y="0"/>
              <a:ext cx="270933" cy="265476"/>
            </a:xfrm>
            <a:custGeom>
              <a:rect b="b" l="l" r="r" t="t"/>
              <a:pathLst>
                <a:path extrusionOk="0"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  <a:ln>
              <a:noFill/>
            </a:ln>
          </p:spPr>
        </p:sp>
        <p:sp>
          <p:nvSpPr>
            <p:cNvPr id="187" name="Google Shape;187;p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6"/>
          <p:cNvGrpSpPr/>
          <p:nvPr/>
        </p:nvGrpSpPr>
        <p:grpSpPr>
          <a:xfrm>
            <a:off x="17259300" y="9258300"/>
            <a:ext cx="1409261" cy="1409259"/>
            <a:chOff x="0" y="0"/>
            <a:chExt cx="812800" cy="812800"/>
          </a:xfrm>
        </p:grpSpPr>
        <p:sp>
          <p:nvSpPr>
            <p:cNvPr id="189" name="Google Shape;189;p6"/>
            <p:cNvSpPr/>
            <p:nvPr/>
          </p:nvSpPr>
          <p:spPr>
            <a:xfrm>
              <a:off x="0" y="0"/>
              <a:ext cx="270933" cy="265476"/>
            </a:xfrm>
            <a:custGeom>
              <a:rect b="b" l="l" r="r" t="t"/>
              <a:pathLst>
                <a:path extrusionOk="0"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90" name="Google Shape;190;p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6"/>
          <p:cNvSpPr txBox="1"/>
          <p:nvPr/>
        </p:nvSpPr>
        <p:spPr>
          <a:xfrm>
            <a:off x="3595146" y="2151057"/>
            <a:ext cx="1290009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0048A8"/>
                </a:solidFill>
                <a:latin typeface="Arial"/>
                <a:ea typeface="Arial"/>
                <a:cs typeface="Arial"/>
                <a:sym typeface="Arial"/>
              </a:rPr>
              <a:t>What were our challenges?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-12241597" y="-540096"/>
            <a:ext cx="16565133" cy="11036520"/>
          </a:xfrm>
          <a:custGeom>
            <a:rect b="b" l="l" r="r" t="t"/>
            <a:pathLst>
              <a:path extrusionOk="0" h="11036520" w="16565133">
                <a:moveTo>
                  <a:pt x="0" y="0"/>
                </a:moveTo>
                <a:lnTo>
                  <a:pt x="16565133" y="0"/>
                </a:lnTo>
                <a:lnTo>
                  <a:pt x="16565133" y="11036520"/>
                </a:lnTo>
                <a:lnTo>
                  <a:pt x="0" y="110365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A8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/>
          <p:nvPr/>
        </p:nvSpPr>
        <p:spPr>
          <a:xfrm>
            <a:off x="-5476256" y="-2338119"/>
            <a:ext cx="27371531" cy="12625119"/>
          </a:xfrm>
          <a:custGeom>
            <a:rect b="b" l="l" r="r" t="t"/>
            <a:pathLst>
              <a:path extrusionOk="0" h="12625119" w="27371531">
                <a:moveTo>
                  <a:pt x="0" y="0"/>
                </a:moveTo>
                <a:lnTo>
                  <a:pt x="27371531" y="0"/>
                </a:lnTo>
                <a:lnTo>
                  <a:pt x="27371531" y="12625119"/>
                </a:lnTo>
                <a:lnTo>
                  <a:pt x="0" y="12625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7"/>
          <p:cNvSpPr txBox="1"/>
          <p:nvPr/>
        </p:nvSpPr>
        <p:spPr>
          <a:xfrm>
            <a:off x="1028700" y="1019175"/>
            <a:ext cx="1290009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were our findings?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4">
            <a:alphaModFix/>
          </a:blip>
          <a:srcRect b="4357" l="11302" r="7732" t="7076"/>
          <a:stretch/>
        </p:blipFill>
        <p:spPr>
          <a:xfrm>
            <a:off x="633163" y="2532125"/>
            <a:ext cx="17021674" cy="70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A8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"/>
          <p:cNvSpPr/>
          <p:nvPr/>
        </p:nvSpPr>
        <p:spPr>
          <a:xfrm>
            <a:off x="-5476256" y="-2338119"/>
            <a:ext cx="27371531" cy="12625119"/>
          </a:xfrm>
          <a:custGeom>
            <a:rect b="b" l="l" r="r" t="t"/>
            <a:pathLst>
              <a:path extrusionOk="0" h="12625119" w="27371531">
                <a:moveTo>
                  <a:pt x="0" y="0"/>
                </a:moveTo>
                <a:lnTo>
                  <a:pt x="27371531" y="0"/>
                </a:lnTo>
                <a:lnTo>
                  <a:pt x="27371531" y="12625119"/>
                </a:lnTo>
                <a:lnTo>
                  <a:pt x="0" y="12625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8"/>
          <p:cNvSpPr txBox="1"/>
          <p:nvPr/>
        </p:nvSpPr>
        <p:spPr>
          <a:xfrm>
            <a:off x="1028700" y="1019175"/>
            <a:ext cx="1290009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Maps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8"/>
          <p:cNvPicPr preferRelativeResize="0"/>
          <p:nvPr/>
        </p:nvPicPr>
        <p:blipFill rotWithShape="1">
          <a:blip r:embed="rId4">
            <a:alphaModFix/>
          </a:blip>
          <a:srcRect b="0" l="19543" r="0" t="0"/>
          <a:stretch/>
        </p:blipFill>
        <p:spPr>
          <a:xfrm>
            <a:off x="1028700" y="2812250"/>
            <a:ext cx="6101312" cy="46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 b="0" l="11347" r="0" t="0"/>
          <a:stretch/>
        </p:blipFill>
        <p:spPr>
          <a:xfrm>
            <a:off x="8209500" y="2812250"/>
            <a:ext cx="8348631" cy="46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8A8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/>
          <p:nvPr/>
        </p:nvSpPr>
        <p:spPr>
          <a:xfrm>
            <a:off x="-5457206" y="-2338119"/>
            <a:ext cx="27371531" cy="12625119"/>
          </a:xfrm>
          <a:custGeom>
            <a:rect b="b" l="l" r="r" t="t"/>
            <a:pathLst>
              <a:path extrusionOk="0" h="12625119" w="27371531">
                <a:moveTo>
                  <a:pt x="0" y="0"/>
                </a:moveTo>
                <a:lnTo>
                  <a:pt x="27371531" y="0"/>
                </a:lnTo>
                <a:lnTo>
                  <a:pt x="27371531" y="12625119"/>
                </a:lnTo>
                <a:lnTo>
                  <a:pt x="0" y="126251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9"/>
          <p:cNvSpPr txBox="1"/>
          <p:nvPr/>
        </p:nvSpPr>
        <p:spPr>
          <a:xfrm>
            <a:off x="1028700" y="1019175"/>
            <a:ext cx="12900096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Visuals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425" y="2609000"/>
            <a:ext cx="12683665" cy="65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